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Arimo" panose="020B0604020202020204" charset="0"/>
      <p:regular r:id="rId16"/>
    </p:embeddedFont>
    <p:embeddedFont>
      <p:font typeface="Arimo Bold" panose="020B060402020202020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Fraunces Bold" panose="020B0604020202020204" charset="0"/>
      <p:regular r:id="rId22"/>
    </p:embeddedFont>
    <p:embeddedFont>
      <p:font typeface="Glacial Indifference Bold" panose="020B0604020202020204" charset="0"/>
      <p:regular r:id="rId23"/>
    </p:embeddedFont>
    <p:embeddedFont>
      <p:font typeface="Poppins Medium Bold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13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svg>
</file>

<file path=ppt/media/image13.jpeg>
</file>

<file path=ppt/media/image14.jpeg>
</file>

<file path=ppt/media/image15.jpe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jpeg>
</file>

<file path=ppt/media/image24.jpeg>
</file>

<file path=ppt/media/image3.png>
</file>

<file path=ppt/media/image4.jpeg>
</file>

<file path=ppt/media/image5.png>
</file>

<file path=ppt/media/image6.svg>
</file>

<file path=ppt/media/image7.png>
</file>

<file path=ppt/media/image8.sv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microsoft.com/office/2007/relationships/media" Target="../media/media2.mp4"/><Relationship Id="rId7" Type="http://schemas.openxmlformats.org/officeDocument/2006/relationships/image" Target="../media/image22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1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Relationship Id="rId9" Type="http://schemas.openxmlformats.org/officeDocument/2006/relationships/image" Target="../media/image2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91" t="-21741" r="-438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672337" y="3993378"/>
            <a:ext cx="3220198" cy="3069352"/>
          </a:xfrm>
          <a:custGeom>
            <a:avLst/>
            <a:gdLst/>
            <a:ahLst/>
            <a:cxnLst/>
            <a:rect l="l" t="t" r="r" b="b"/>
            <a:pathLst>
              <a:path w="3220198" h="3069352">
                <a:moveTo>
                  <a:pt x="0" y="0"/>
                </a:moveTo>
                <a:lnTo>
                  <a:pt x="3220197" y="0"/>
                </a:lnTo>
                <a:lnTo>
                  <a:pt x="3220197" y="3069352"/>
                </a:lnTo>
                <a:lnTo>
                  <a:pt x="0" y="30693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4914" r="-34565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24887" y="4189420"/>
            <a:ext cx="8719113" cy="4365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82"/>
              </a:lnSpc>
            </a:pPr>
            <a:r>
              <a:rPr lang="en-US" sz="6972" spc="209">
                <a:solidFill>
                  <a:srgbClr val="F7881E"/>
                </a:solidFill>
                <a:latin typeface="Glacial Indifference Bold"/>
              </a:rPr>
              <a:t>Swiggy</a:t>
            </a:r>
          </a:p>
          <a:p>
            <a:pPr algn="ctr">
              <a:lnSpc>
                <a:spcPts val="11782"/>
              </a:lnSpc>
            </a:pPr>
            <a:r>
              <a:rPr lang="en-US" sz="6972" spc="209">
                <a:solidFill>
                  <a:srgbClr val="F7881E"/>
                </a:solidFill>
                <a:latin typeface="Glacial Indifference Bold"/>
              </a:rPr>
              <a:t>Recommendation Model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363597"/>
            <a:ext cx="11083909" cy="27212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22"/>
              </a:lnSpc>
            </a:pPr>
            <a:r>
              <a:rPr lang="en-US" sz="7801" u="sng" spc="156">
                <a:solidFill>
                  <a:srgbClr val="FFFFFF"/>
                </a:solidFill>
                <a:latin typeface="Poppins Medium Bold"/>
              </a:rPr>
              <a:t>Machine Learning Project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17324">
                <a:alpha val="100000"/>
              </a:srgbClr>
            </a:gs>
            <a:gs pos="100000">
              <a:srgbClr val="0E0D0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06215" y="1859749"/>
            <a:ext cx="15314794" cy="8023905"/>
          </a:xfrm>
          <a:custGeom>
            <a:avLst/>
            <a:gdLst/>
            <a:ahLst/>
            <a:cxnLst/>
            <a:rect l="l" t="t" r="r" b="b"/>
            <a:pathLst>
              <a:path w="15314794" h="8023905">
                <a:moveTo>
                  <a:pt x="0" y="0"/>
                </a:moveTo>
                <a:lnTo>
                  <a:pt x="15314794" y="0"/>
                </a:lnTo>
                <a:lnTo>
                  <a:pt x="15314794" y="8023905"/>
                </a:lnTo>
                <a:lnTo>
                  <a:pt x="0" y="80239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0"/>
            <a:ext cx="15669824" cy="1524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36"/>
              </a:lnSpc>
              <a:spcBef>
                <a:spcPct val="0"/>
              </a:spcBef>
            </a:pPr>
            <a:r>
              <a:rPr lang="en-US" sz="10030" u="sng">
                <a:solidFill>
                  <a:srgbClr val="FFFFFF"/>
                </a:solidFill>
                <a:latin typeface="Fraunces Bold"/>
              </a:rPr>
              <a:t>Output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17324">
                <a:alpha val="100000"/>
              </a:srgbClr>
            </a:gs>
            <a:gs pos="100000">
              <a:srgbClr val="0E0D0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846709" y="51075"/>
            <a:ext cx="4441291" cy="3466915"/>
          </a:xfrm>
          <a:custGeom>
            <a:avLst/>
            <a:gdLst/>
            <a:ahLst/>
            <a:cxnLst/>
            <a:rect l="l" t="t" r="r" b="b"/>
            <a:pathLst>
              <a:path w="4441291" h="3466915">
                <a:moveTo>
                  <a:pt x="0" y="0"/>
                </a:moveTo>
                <a:lnTo>
                  <a:pt x="4441291" y="0"/>
                </a:lnTo>
                <a:lnTo>
                  <a:pt x="4441291" y="3466915"/>
                </a:lnTo>
                <a:lnTo>
                  <a:pt x="0" y="34669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28000" y="3242301"/>
            <a:ext cx="17855559" cy="66823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0959" lvl="1" indent="-335480" algn="just">
              <a:lnSpc>
                <a:spcPts val="5158"/>
              </a:lnSpc>
              <a:buFont typeface="Arial"/>
              <a:buChar char="•"/>
            </a:pPr>
            <a:r>
              <a:rPr lang="en-US" sz="3107" u="sng">
                <a:solidFill>
                  <a:srgbClr val="FFFFFF"/>
                </a:solidFill>
                <a:latin typeface="Arimo Bold"/>
              </a:rPr>
              <a:t>Limited User and Item Data </a:t>
            </a:r>
            <a:r>
              <a:rPr lang="en-US" sz="3107">
                <a:solidFill>
                  <a:srgbClr val="FFFFFF"/>
                </a:solidFill>
                <a:latin typeface="Arimo Bold"/>
              </a:rPr>
              <a:t>: The system faces difficulty in delivering accurate recommendations due to insufficient data about users and items.</a:t>
            </a:r>
          </a:p>
          <a:p>
            <a:pPr algn="just">
              <a:lnSpc>
                <a:spcPts val="5158"/>
              </a:lnSpc>
            </a:pPr>
            <a:endParaRPr lang="en-US" sz="3107">
              <a:solidFill>
                <a:srgbClr val="FFFFFF"/>
              </a:solidFill>
              <a:latin typeface="Arimo Bold"/>
            </a:endParaRPr>
          </a:p>
          <a:p>
            <a:pPr>
              <a:lnSpc>
                <a:spcPts val="4468"/>
              </a:lnSpc>
            </a:pPr>
            <a:r>
              <a:rPr lang="en-US" sz="2692">
                <a:solidFill>
                  <a:srgbClr val="FFFFFF"/>
                </a:solidFill>
                <a:latin typeface="Arimo Bold"/>
              </a:rPr>
              <a:t>Solution: Extracting data from alternate data sources can enhance recommendation quality by providing a broader view of user preferences and item characteristics.</a:t>
            </a:r>
          </a:p>
          <a:p>
            <a:pPr>
              <a:lnSpc>
                <a:spcPts val="4468"/>
              </a:lnSpc>
            </a:pPr>
            <a:endParaRPr lang="en-US" sz="2692">
              <a:solidFill>
                <a:srgbClr val="FFFFFF"/>
              </a:solidFill>
              <a:latin typeface="Arimo Bold"/>
            </a:endParaRPr>
          </a:p>
          <a:p>
            <a:pPr marL="672061" lvl="1" indent="-336030">
              <a:lnSpc>
                <a:spcPts val="5167"/>
              </a:lnSpc>
              <a:buFont typeface="Arial"/>
              <a:buChar char="•"/>
            </a:pPr>
            <a:r>
              <a:rPr lang="en-US" sz="3112" u="sng">
                <a:solidFill>
                  <a:srgbClr val="FFFFFF"/>
                </a:solidFill>
                <a:latin typeface="Arimo Bold"/>
              </a:rPr>
              <a:t>Real-Time Updates Challenges</a:t>
            </a:r>
            <a:r>
              <a:rPr lang="en-US" sz="3112">
                <a:solidFill>
                  <a:srgbClr val="FFFFFF"/>
                </a:solidFill>
                <a:latin typeface="Arimo Bold"/>
              </a:rPr>
              <a:t> : Incorporating real-time updates, such as new user preferences or changes in item availability, is challenging.</a:t>
            </a:r>
          </a:p>
          <a:p>
            <a:pPr algn="l">
              <a:lnSpc>
                <a:spcPts val="5167"/>
              </a:lnSpc>
            </a:pPr>
            <a:endParaRPr lang="en-US" sz="3112">
              <a:solidFill>
                <a:srgbClr val="FFFFFF"/>
              </a:solidFill>
              <a:latin typeface="Arimo Bold"/>
            </a:endParaRPr>
          </a:p>
          <a:p>
            <a:pPr algn="just">
              <a:lnSpc>
                <a:spcPts val="4478"/>
              </a:lnSpc>
            </a:pPr>
            <a:r>
              <a:rPr lang="en-US" sz="2697">
                <a:solidFill>
                  <a:srgbClr val="FFFFFF"/>
                </a:solidFill>
                <a:latin typeface="Arimo Bold"/>
              </a:rPr>
              <a:t>Solution: Implement mechanisms to adapt and update recommendations in real-time, ensuring the system remains up-to-date and responsive to user dynamics.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28000" y="417963"/>
            <a:ext cx="13618709" cy="2609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11"/>
              </a:lnSpc>
            </a:pPr>
            <a:r>
              <a:rPr lang="en-US" sz="8593" u="sng">
                <a:solidFill>
                  <a:srgbClr val="FFFFFF"/>
                </a:solidFill>
                <a:latin typeface="Poppins Medium Bold"/>
              </a:rPr>
              <a:t>LIMITATIONS &amp; FUTURE WORK​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17324">
                <a:alpha val="100000"/>
              </a:srgbClr>
            </a:gs>
            <a:gs pos="100000">
              <a:srgbClr val="0E0D0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829061" y="282677"/>
            <a:ext cx="4031238" cy="3608144"/>
          </a:xfrm>
          <a:custGeom>
            <a:avLst/>
            <a:gdLst/>
            <a:ahLst/>
            <a:cxnLst/>
            <a:rect l="l" t="t" r="r" b="b"/>
            <a:pathLst>
              <a:path w="4031238" h="3608144">
                <a:moveTo>
                  <a:pt x="0" y="0"/>
                </a:moveTo>
                <a:lnTo>
                  <a:pt x="4031238" y="0"/>
                </a:lnTo>
                <a:lnTo>
                  <a:pt x="4031238" y="3608143"/>
                </a:lnTo>
                <a:lnTo>
                  <a:pt x="0" y="36081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444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01271" y="3633645"/>
            <a:ext cx="15240345" cy="53393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06506" lvl="1" indent="-553253" algn="just">
              <a:lnSpc>
                <a:spcPts val="8507"/>
              </a:lnSpc>
              <a:buFont typeface="Arial"/>
              <a:buChar char="•"/>
            </a:pPr>
            <a:r>
              <a:rPr lang="en-US" sz="5125">
                <a:solidFill>
                  <a:srgbClr val="FFFFFF"/>
                </a:solidFill>
                <a:latin typeface="Arimo Bold"/>
              </a:rPr>
              <a:t>Model Accuracy</a:t>
            </a:r>
          </a:p>
          <a:p>
            <a:pPr algn="just">
              <a:lnSpc>
                <a:spcPts val="8507"/>
              </a:lnSpc>
            </a:pPr>
            <a:endParaRPr lang="en-US" sz="5125">
              <a:solidFill>
                <a:srgbClr val="FFFFFF"/>
              </a:solidFill>
              <a:latin typeface="Arimo Bold"/>
            </a:endParaRPr>
          </a:p>
          <a:p>
            <a:pPr marL="1106506" lvl="1" indent="-553253" algn="just">
              <a:lnSpc>
                <a:spcPts val="8507"/>
              </a:lnSpc>
              <a:buFont typeface="Arial"/>
              <a:buChar char="•"/>
            </a:pPr>
            <a:r>
              <a:rPr lang="en-US" sz="5125">
                <a:solidFill>
                  <a:srgbClr val="FFFFFF"/>
                </a:solidFill>
                <a:latin typeface="Arimo Bold"/>
              </a:rPr>
              <a:t>Web Scrapping</a:t>
            </a:r>
          </a:p>
          <a:p>
            <a:pPr algn="just">
              <a:lnSpc>
                <a:spcPts val="8507"/>
              </a:lnSpc>
            </a:pPr>
            <a:endParaRPr lang="en-US" sz="5125">
              <a:solidFill>
                <a:srgbClr val="FFFFFF"/>
              </a:solidFill>
              <a:latin typeface="Arimo Bold"/>
            </a:endParaRPr>
          </a:p>
          <a:p>
            <a:pPr marL="1106506" lvl="1" indent="-553253" algn="just">
              <a:lnSpc>
                <a:spcPts val="8507"/>
              </a:lnSpc>
              <a:buFont typeface="Arial"/>
              <a:buChar char="•"/>
            </a:pPr>
            <a:r>
              <a:rPr lang="en-US" sz="5125">
                <a:solidFill>
                  <a:srgbClr val="FFFFFF"/>
                </a:solidFill>
                <a:latin typeface="Arimo Bold"/>
              </a:rPr>
              <a:t>Styling &amp; Integrating Web Page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871298"/>
            <a:ext cx="12436570" cy="162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52"/>
              </a:lnSpc>
            </a:pPr>
            <a:r>
              <a:rPr lang="en-US" sz="10710" u="sng">
                <a:solidFill>
                  <a:srgbClr val="FFFFFF"/>
                </a:solidFill>
                <a:latin typeface="Poppins Medium Bold"/>
              </a:rPr>
              <a:t>Challenges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17324">
                <a:alpha val="100000"/>
              </a:srgbClr>
            </a:gs>
            <a:gs pos="100000">
              <a:srgbClr val="0E0D0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732933" y="206068"/>
            <a:ext cx="3731180" cy="2695777"/>
          </a:xfrm>
          <a:custGeom>
            <a:avLst/>
            <a:gdLst/>
            <a:ahLst/>
            <a:cxnLst/>
            <a:rect l="l" t="t" r="r" b="b"/>
            <a:pathLst>
              <a:path w="3731180" h="2695777">
                <a:moveTo>
                  <a:pt x="0" y="0"/>
                </a:moveTo>
                <a:lnTo>
                  <a:pt x="3731179" y="0"/>
                </a:lnTo>
                <a:lnTo>
                  <a:pt x="3731179" y="2695778"/>
                </a:lnTo>
                <a:lnTo>
                  <a:pt x="0" y="26957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88752" y="3001646"/>
            <a:ext cx="17910497" cy="6835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82664" lvl="1" indent="-391332" algn="just">
              <a:lnSpc>
                <a:spcPts val="6017"/>
              </a:lnSpc>
              <a:buFont typeface="Arial"/>
              <a:buChar char="•"/>
            </a:pPr>
            <a:r>
              <a:rPr lang="en-US" sz="3625">
                <a:solidFill>
                  <a:srgbClr val="FFFFFF"/>
                </a:solidFill>
                <a:latin typeface="Arimo Bold"/>
              </a:rPr>
              <a:t>Basic understanding of Machine Learning</a:t>
            </a:r>
          </a:p>
          <a:p>
            <a:pPr marL="782664" lvl="1" indent="-391332" algn="just">
              <a:lnSpc>
                <a:spcPts val="6017"/>
              </a:lnSpc>
              <a:buFont typeface="Arial"/>
              <a:buChar char="•"/>
            </a:pPr>
            <a:r>
              <a:rPr lang="en-US" sz="3625">
                <a:solidFill>
                  <a:srgbClr val="FFFFFF"/>
                </a:solidFill>
                <a:latin typeface="Arimo Bold"/>
              </a:rPr>
              <a:t>Streamlit Python library</a:t>
            </a:r>
          </a:p>
          <a:p>
            <a:pPr marL="782664" lvl="1" indent="-391332" algn="just">
              <a:lnSpc>
                <a:spcPts val="6017"/>
              </a:lnSpc>
              <a:buFont typeface="Arial"/>
              <a:buChar char="•"/>
            </a:pPr>
            <a:r>
              <a:rPr lang="en-US" sz="3625">
                <a:solidFill>
                  <a:srgbClr val="FFFFFF"/>
                </a:solidFill>
                <a:latin typeface="Arimo Bold"/>
              </a:rPr>
              <a:t>Deploying Machine Learning Models on a Webpage</a:t>
            </a:r>
          </a:p>
          <a:p>
            <a:pPr marL="782664" lvl="1" indent="-391332" algn="just">
              <a:lnSpc>
                <a:spcPts val="6017"/>
              </a:lnSpc>
              <a:buFont typeface="Arial"/>
              <a:buChar char="•"/>
            </a:pPr>
            <a:r>
              <a:rPr lang="en-US" sz="3625">
                <a:solidFill>
                  <a:srgbClr val="FFFFFF"/>
                </a:solidFill>
                <a:latin typeface="Arimo Bold"/>
              </a:rPr>
              <a:t>Fundamental Understanding of CSS</a:t>
            </a:r>
          </a:p>
          <a:p>
            <a:pPr marL="782664" lvl="1" indent="-391332" algn="just">
              <a:lnSpc>
                <a:spcPts val="6017"/>
              </a:lnSpc>
              <a:buFont typeface="Arial"/>
              <a:buChar char="•"/>
            </a:pPr>
            <a:r>
              <a:rPr lang="en-US" sz="3625">
                <a:solidFill>
                  <a:srgbClr val="FFFFFF"/>
                </a:solidFill>
                <a:latin typeface="Arimo Bold"/>
              </a:rPr>
              <a:t>Explore model selection, evaluation metrics, and their relevance to delivery predictions</a:t>
            </a:r>
          </a:p>
          <a:p>
            <a:pPr marL="782664" lvl="1" indent="-391332" algn="just">
              <a:lnSpc>
                <a:spcPts val="6017"/>
              </a:lnSpc>
              <a:buFont typeface="Arial"/>
              <a:buChar char="•"/>
            </a:pPr>
            <a:r>
              <a:rPr lang="en-US" sz="3625">
                <a:solidFill>
                  <a:srgbClr val="FFFFFF"/>
                </a:solidFill>
                <a:latin typeface="Arimo Bold"/>
              </a:rPr>
              <a:t>Web Data Scraping</a:t>
            </a:r>
          </a:p>
          <a:p>
            <a:pPr marL="782664" lvl="1" indent="-391332" algn="just">
              <a:lnSpc>
                <a:spcPts val="6017"/>
              </a:lnSpc>
              <a:buFont typeface="Arial"/>
              <a:buChar char="•"/>
            </a:pPr>
            <a:r>
              <a:rPr lang="en-US" sz="3625">
                <a:solidFill>
                  <a:srgbClr val="FFFFFF"/>
                </a:solidFill>
                <a:latin typeface="Arimo Bold"/>
              </a:rPr>
              <a:t>Effective Time Management</a:t>
            </a:r>
          </a:p>
          <a:p>
            <a:pPr marL="782664" lvl="1" indent="-391332" algn="just">
              <a:lnSpc>
                <a:spcPts val="6017"/>
              </a:lnSpc>
              <a:buFont typeface="Arial"/>
              <a:buChar char="•"/>
            </a:pPr>
            <a:r>
              <a:rPr lang="en-US" sz="3625">
                <a:solidFill>
                  <a:srgbClr val="FFFFFF"/>
                </a:solidFill>
                <a:latin typeface="Arimo Bold"/>
              </a:rPr>
              <a:t>Collaborative Teamwork and Coordination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86575" y="787194"/>
            <a:ext cx="14246357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118"/>
              </a:lnSpc>
            </a:pPr>
            <a:r>
              <a:rPr lang="en-US" sz="10098" u="sng">
                <a:solidFill>
                  <a:srgbClr val="FFFFFF"/>
                </a:solidFill>
                <a:latin typeface="Poppins Medium Bold"/>
              </a:rPr>
              <a:t>LEARNING OUTCOMES​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17324">
                <a:alpha val="100000"/>
              </a:srgbClr>
            </a:gs>
            <a:gs pos="100000">
              <a:srgbClr val="0E0D0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501369" y="3320512"/>
            <a:ext cx="8178270" cy="6757469"/>
          </a:xfrm>
          <a:custGeom>
            <a:avLst/>
            <a:gdLst/>
            <a:ahLst/>
            <a:cxnLst/>
            <a:rect l="l" t="t" r="r" b="b"/>
            <a:pathLst>
              <a:path w="8178270" h="6757469">
                <a:moveTo>
                  <a:pt x="0" y="0"/>
                </a:moveTo>
                <a:lnTo>
                  <a:pt x="8178270" y="0"/>
                </a:lnTo>
                <a:lnTo>
                  <a:pt x="8178270" y="6757468"/>
                </a:lnTo>
                <a:lnTo>
                  <a:pt x="0" y="67574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3" name="Picture 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/>
          <a:stretch>
            <a:fillRect/>
          </a:stretch>
        </p:blipFill>
        <p:spPr>
          <a:xfrm>
            <a:off x="187798" y="223615"/>
            <a:ext cx="3496391" cy="3496391"/>
          </a:xfrm>
          <a:prstGeom prst="rect">
            <a:avLst/>
          </a:prstGeom>
        </p:spPr>
      </p:pic>
      <p:pic>
        <p:nvPicPr>
          <p:cNvPr id="4" name="Picture 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rcRect t="3225" b="3225"/>
          <a:stretch>
            <a:fillRect/>
          </a:stretch>
        </p:blipFill>
        <p:spPr>
          <a:xfrm>
            <a:off x="14452408" y="223615"/>
            <a:ext cx="3473366" cy="32493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17324">
                <a:alpha val="100000"/>
              </a:srgbClr>
            </a:gs>
            <a:gs pos="100000">
              <a:srgbClr val="0E0D0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686616" y="1542723"/>
            <a:ext cx="1901285" cy="6700564"/>
          </a:xfrm>
          <a:custGeom>
            <a:avLst/>
            <a:gdLst/>
            <a:ahLst/>
            <a:cxnLst/>
            <a:rect l="l" t="t" r="r" b="b"/>
            <a:pathLst>
              <a:path w="1901285" h="6700564">
                <a:moveTo>
                  <a:pt x="0" y="0"/>
                </a:moveTo>
                <a:lnTo>
                  <a:pt x="1901285" y="0"/>
                </a:lnTo>
                <a:lnTo>
                  <a:pt x="1901285" y="6700564"/>
                </a:lnTo>
                <a:lnTo>
                  <a:pt x="0" y="67005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10590877" y="996687"/>
          <a:ext cx="5360023" cy="8261612"/>
        </p:xfrm>
        <a:graphic>
          <a:graphicData uri="http://schemas.openxmlformats.org/drawingml/2006/table">
            <a:tbl>
              <a:tblPr/>
              <a:tblGrid>
                <a:gridCol w="53600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65403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</a:rPr>
                        <a:t>AAYUSH KATARIA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65403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</a:rPr>
                        <a:t>ANJALI BAKSHI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65403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</a:rPr>
                        <a:t>MAASAHHEBI USTAAD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65403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</a:rPr>
                        <a:t>MANIKYAM SOMESHWAR</a:t>
                      </a: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651317" y="3354795"/>
            <a:ext cx="7672786" cy="3066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36"/>
              </a:lnSpc>
            </a:pPr>
            <a:r>
              <a:rPr lang="en-US" sz="10030">
                <a:solidFill>
                  <a:srgbClr val="FFFFFF"/>
                </a:solidFill>
                <a:latin typeface="Poppins Medium Bold"/>
              </a:rPr>
              <a:t>Team </a:t>
            </a:r>
          </a:p>
          <a:p>
            <a:pPr algn="ctr">
              <a:lnSpc>
                <a:spcPts val="12036"/>
              </a:lnSpc>
            </a:pPr>
            <a:r>
              <a:rPr lang="en-US" sz="10030">
                <a:solidFill>
                  <a:srgbClr val="FFFFFF"/>
                </a:solidFill>
                <a:latin typeface="Poppins Medium Bold"/>
              </a:rPr>
              <a:t>Members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17324">
                <a:alpha val="100000"/>
              </a:srgbClr>
            </a:gs>
            <a:gs pos="100000">
              <a:srgbClr val="0E0D0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17419" y="2818883"/>
            <a:ext cx="16741881" cy="7029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95"/>
              </a:lnSpc>
            </a:pPr>
            <a:r>
              <a:rPr lang="en-US" sz="3568">
                <a:solidFill>
                  <a:srgbClr val="FFFFFF"/>
                </a:solidFill>
                <a:latin typeface="Arimo"/>
              </a:rPr>
              <a:t>Swiggy, established in 2014, stands as a prominent Indian online food ordering and delivery platform. Its headquarters are situated in Bangalore, and its extensive operations span across over 500 cities in India.</a:t>
            </a:r>
          </a:p>
          <a:p>
            <a:pPr>
              <a:lnSpc>
                <a:spcPts val="4995"/>
              </a:lnSpc>
            </a:pPr>
            <a:endParaRPr lang="en-US" sz="3568">
              <a:solidFill>
                <a:srgbClr val="FFFFFF"/>
              </a:solidFill>
              <a:latin typeface="Arimo"/>
            </a:endParaRPr>
          </a:p>
          <a:p>
            <a:pPr>
              <a:lnSpc>
                <a:spcPts val="4995"/>
              </a:lnSpc>
            </a:pPr>
            <a:r>
              <a:rPr lang="en-US" sz="3568">
                <a:solidFill>
                  <a:srgbClr val="FFFFFF"/>
                </a:solidFill>
                <a:latin typeface="Arimo"/>
              </a:rPr>
              <a:t>In addition to its core food delivery service, Swiggy has expanded its offerings to include on-demand grocery deliveries under the banner of Instamart. Furthermore, the platform provides a convenient same-day package delivery service known as Swiggy Genie.</a:t>
            </a:r>
          </a:p>
          <a:p>
            <a:pPr>
              <a:lnSpc>
                <a:spcPts val="4995"/>
              </a:lnSpc>
            </a:pPr>
            <a:endParaRPr lang="en-US" sz="3568">
              <a:solidFill>
                <a:srgbClr val="FFFFFF"/>
              </a:solidFill>
              <a:latin typeface="Arimo"/>
            </a:endParaRPr>
          </a:p>
          <a:p>
            <a:pPr>
              <a:lnSpc>
                <a:spcPts val="4995"/>
              </a:lnSpc>
            </a:pPr>
            <a:r>
              <a:rPr lang="en-US" sz="3568">
                <a:solidFill>
                  <a:srgbClr val="FFFFFF"/>
                </a:solidFill>
                <a:latin typeface="Arimo"/>
              </a:rPr>
              <a:t>The company competes fiercely with the domestic startup Zomato in the realms of food delivery and hyper-local marketplaces.</a:t>
            </a:r>
          </a:p>
          <a:p>
            <a:pPr>
              <a:lnSpc>
                <a:spcPts val="166"/>
              </a:lnSpc>
            </a:pPr>
            <a:endParaRPr lang="en-US" sz="3568">
              <a:solidFill>
                <a:srgbClr val="FFFFFF"/>
              </a:solidFill>
              <a:latin typeface="Arimo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3656275" y="122377"/>
            <a:ext cx="4211811" cy="2410801"/>
          </a:xfrm>
          <a:custGeom>
            <a:avLst/>
            <a:gdLst/>
            <a:ahLst/>
            <a:cxnLst/>
            <a:rect l="l" t="t" r="r" b="b"/>
            <a:pathLst>
              <a:path w="4211811" h="2410801">
                <a:moveTo>
                  <a:pt x="0" y="0"/>
                </a:moveTo>
                <a:lnTo>
                  <a:pt x="4211811" y="0"/>
                </a:lnTo>
                <a:lnTo>
                  <a:pt x="4211811" y="2410801"/>
                </a:lnTo>
                <a:lnTo>
                  <a:pt x="0" y="24108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286582" y="441952"/>
            <a:ext cx="11462983" cy="1771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015"/>
              </a:lnSpc>
            </a:pPr>
            <a:r>
              <a:rPr lang="en-US" sz="11679" u="sng">
                <a:solidFill>
                  <a:srgbClr val="FFFFFF"/>
                </a:solidFill>
                <a:latin typeface="Poppins Medium Bold"/>
              </a:rPr>
              <a:t>INTRODUCTION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17324">
                <a:alpha val="100000"/>
              </a:srgbClr>
            </a:gs>
            <a:gs pos="100000">
              <a:srgbClr val="0E0D0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28337" y="2402643"/>
            <a:ext cx="17533233" cy="7688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27"/>
              </a:lnSpc>
            </a:pPr>
            <a:r>
              <a:rPr lang="en-US" sz="3019">
                <a:solidFill>
                  <a:srgbClr val="FFFFFF"/>
                </a:solidFill>
                <a:latin typeface="Arimo Semi-Bold"/>
              </a:rPr>
              <a:t>1.Data Collection &amp; Processing:</a:t>
            </a:r>
          </a:p>
          <a:p>
            <a:pPr marL="613807" lvl="1" indent="-306904">
              <a:lnSpc>
                <a:spcPts val="3980"/>
              </a:lnSpc>
              <a:buFont typeface="Arial"/>
              <a:buChar char="•"/>
            </a:pPr>
            <a:r>
              <a:rPr lang="en-US" sz="2843">
                <a:solidFill>
                  <a:srgbClr val="FFFFFF"/>
                </a:solidFill>
                <a:latin typeface="Arimo"/>
              </a:rPr>
              <a:t>Scrape diverse Swiggy data: restaurant info, user ratings, cuisine preferences, reviews, and locations.</a:t>
            </a:r>
          </a:p>
          <a:p>
            <a:pPr>
              <a:lnSpc>
                <a:spcPts val="3980"/>
              </a:lnSpc>
            </a:pPr>
            <a:endParaRPr lang="en-US" sz="2843">
              <a:solidFill>
                <a:srgbClr val="FFFFFF"/>
              </a:solidFill>
              <a:latin typeface="Arimo"/>
            </a:endParaRPr>
          </a:p>
          <a:p>
            <a:pPr>
              <a:lnSpc>
                <a:spcPts val="4227"/>
              </a:lnSpc>
            </a:pPr>
            <a:r>
              <a:rPr lang="en-US" sz="3019">
                <a:solidFill>
                  <a:srgbClr val="FFFFFF"/>
                </a:solidFill>
                <a:latin typeface="Arimo"/>
              </a:rPr>
              <a:t>2.</a:t>
            </a:r>
            <a:r>
              <a:rPr lang="en-US" sz="3019">
                <a:solidFill>
                  <a:srgbClr val="FFFFFF"/>
                </a:solidFill>
                <a:latin typeface="Arimo Semi-Bold"/>
              </a:rPr>
              <a:t>Algorithm Design:</a:t>
            </a:r>
          </a:p>
          <a:p>
            <a:pPr marL="613807" lvl="1" indent="-306904">
              <a:lnSpc>
                <a:spcPts val="3980"/>
              </a:lnSpc>
              <a:buFont typeface="Arial"/>
              <a:buChar char="•"/>
            </a:pPr>
            <a:r>
              <a:rPr lang="en-US" sz="2843">
                <a:solidFill>
                  <a:srgbClr val="FFFFFF"/>
                </a:solidFill>
                <a:latin typeface="Arimo"/>
              </a:rPr>
              <a:t>Design algorithm to generate personalized recommendations based on past ratings, </a:t>
            </a:r>
          </a:p>
          <a:p>
            <a:pPr marL="613807" lvl="1" indent="-306904">
              <a:lnSpc>
                <a:spcPts val="3980"/>
              </a:lnSpc>
              <a:buFont typeface="Arial"/>
              <a:buChar char="•"/>
            </a:pPr>
            <a:r>
              <a:rPr lang="en-US" sz="2843">
                <a:solidFill>
                  <a:srgbClr val="FFFFFF"/>
                </a:solidFill>
                <a:latin typeface="Arimo"/>
              </a:rPr>
              <a:t>cuisine preferences, delivery review number and location.</a:t>
            </a:r>
          </a:p>
          <a:p>
            <a:pPr>
              <a:lnSpc>
                <a:spcPts val="3980"/>
              </a:lnSpc>
            </a:pPr>
            <a:endParaRPr lang="en-US" sz="2843">
              <a:solidFill>
                <a:srgbClr val="FFFFFF"/>
              </a:solidFill>
              <a:latin typeface="Arimo"/>
            </a:endParaRPr>
          </a:p>
          <a:p>
            <a:pPr>
              <a:lnSpc>
                <a:spcPts val="4227"/>
              </a:lnSpc>
            </a:pPr>
            <a:r>
              <a:rPr lang="en-US" sz="3019">
                <a:solidFill>
                  <a:srgbClr val="FFFFFF"/>
                </a:solidFill>
                <a:latin typeface="Arimo"/>
              </a:rPr>
              <a:t>3.</a:t>
            </a:r>
            <a:r>
              <a:rPr lang="en-US" sz="3019">
                <a:solidFill>
                  <a:srgbClr val="FFFFFF"/>
                </a:solidFill>
                <a:latin typeface="Arimo Semi-Bold"/>
              </a:rPr>
              <a:t>Webpage Development:</a:t>
            </a:r>
          </a:p>
          <a:p>
            <a:pPr marL="613807" lvl="1" indent="-306904">
              <a:lnSpc>
                <a:spcPts val="3980"/>
              </a:lnSpc>
              <a:buFont typeface="Arial"/>
              <a:buChar char="•"/>
            </a:pPr>
            <a:r>
              <a:rPr lang="en-US" sz="2843">
                <a:solidFill>
                  <a:srgbClr val="FFFFFF"/>
                </a:solidFill>
                <a:latin typeface="Arimo"/>
              </a:rPr>
              <a:t>Build user-friendly webpage for recommendations.</a:t>
            </a:r>
          </a:p>
          <a:p>
            <a:pPr marL="613807" lvl="1" indent="-306904">
              <a:lnSpc>
                <a:spcPts val="3980"/>
              </a:lnSpc>
              <a:buFont typeface="Arial"/>
              <a:buChar char="•"/>
            </a:pPr>
            <a:r>
              <a:rPr lang="en-US" sz="2843">
                <a:solidFill>
                  <a:srgbClr val="FFFFFF"/>
                </a:solidFill>
                <a:latin typeface="Arimo"/>
              </a:rPr>
              <a:t>Include search, menus, reviews, and ratings</a:t>
            </a:r>
          </a:p>
          <a:p>
            <a:pPr>
              <a:lnSpc>
                <a:spcPts val="3980"/>
              </a:lnSpc>
            </a:pPr>
            <a:r>
              <a:rPr lang="en-US" sz="2843">
                <a:solidFill>
                  <a:srgbClr val="FFFFFF"/>
                </a:solidFill>
                <a:latin typeface="Arimo"/>
              </a:rPr>
              <a:t>.</a:t>
            </a:r>
          </a:p>
          <a:p>
            <a:pPr>
              <a:lnSpc>
                <a:spcPts val="4227"/>
              </a:lnSpc>
            </a:pPr>
            <a:r>
              <a:rPr lang="en-US" sz="3019">
                <a:solidFill>
                  <a:srgbClr val="FFFFFF"/>
                </a:solidFill>
                <a:latin typeface="Arimo"/>
              </a:rPr>
              <a:t>4.</a:t>
            </a:r>
            <a:r>
              <a:rPr lang="en-US" sz="3019">
                <a:solidFill>
                  <a:srgbClr val="FFFFFF"/>
                </a:solidFill>
                <a:latin typeface="Arimo Semi-Bold"/>
              </a:rPr>
              <a:t>Restaurant Insights:</a:t>
            </a:r>
          </a:p>
          <a:p>
            <a:pPr marL="613807" lvl="1" indent="-306904">
              <a:lnSpc>
                <a:spcPts val="3980"/>
              </a:lnSpc>
              <a:buFont typeface="Arial"/>
              <a:buChar char="•"/>
            </a:pPr>
            <a:r>
              <a:rPr lang="en-US" sz="2843">
                <a:solidFill>
                  <a:srgbClr val="FFFFFF"/>
                </a:solidFill>
                <a:latin typeface="Arimo"/>
              </a:rPr>
              <a:t>Aid potential restaurant owners with cuisine offerings and pricing.</a:t>
            </a:r>
          </a:p>
          <a:p>
            <a:pPr marL="613807" lvl="1" indent="-306904">
              <a:lnSpc>
                <a:spcPts val="3980"/>
              </a:lnSpc>
              <a:buFont typeface="Arial"/>
              <a:buChar char="•"/>
            </a:pPr>
            <a:r>
              <a:rPr lang="en-US" sz="2843">
                <a:solidFill>
                  <a:srgbClr val="FFFFFF"/>
                </a:solidFill>
                <a:latin typeface="Arimo"/>
              </a:rPr>
              <a:t>Assisting potential restaurant owners in determining optimal cuisine offerings and average pricing for new restaurant ventures.</a:t>
            </a:r>
          </a:p>
        </p:txBody>
      </p:sp>
      <p:sp>
        <p:nvSpPr>
          <p:cNvPr id="3" name="Freeform 3"/>
          <p:cNvSpPr/>
          <p:nvPr/>
        </p:nvSpPr>
        <p:spPr>
          <a:xfrm>
            <a:off x="15785907" y="319900"/>
            <a:ext cx="1937035" cy="1937035"/>
          </a:xfrm>
          <a:custGeom>
            <a:avLst/>
            <a:gdLst/>
            <a:ahLst/>
            <a:cxnLst/>
            <a:rect l="l" t="t" r="r" b="b"/>
            <a:pathLst>
              <a:path w="1937035" h="1937035">
                <a:moveTo>
                  <a:pt x="0" y="0"/>
                </a:moveTo>
                <a:lnTo>
                  <a:pt x="1937035" y="0"/>
                </a:lnTo>
                <a:lnTo>
                  <a:pt x="1937035" y="1937035"/>
                </a:lnTo>
                <a:lnTo>
                  <a:pt x="0" y="19370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921130" y="319900"/>
            <a:ext cx="10445740" cy="1781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040"/>
              </a:lnSpc>
            </a:pPr>
            <a:r>
              <a:rPr lang="en-US" sz="11700" u="sng">
                <a:solidFill>
                  <a:srgbClr val="FFFFFF"/>
                </a:solidFill>
                <a:latin typeface="Poppins Medium Bold"/>
              </a:rPr>
              <a:t>OBJECTIVES​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17324">
                <a:alpha val="100000"/>
              </a:srgbClr>
            </a:gs>
            <a:gs pos="100000">
              <a:srgbClr val="0E0D0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0718" y="3846455"/>
            <a:ext cx="17306564" cy="60011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8122" lvl="1" indent="-404061">
              <a:lnSpc>
                <a:spcPts val="5988"/>
              </a:lnSpc>
              <a:buFont typeface="Arial"/>
              <a:buChar char="•"/>
            </a:pPr>
            <a:r>
              <a:rPr lang="en-US" sz="3743" spc="48">
                <a:solidFill>
                  <a:srgbClr val="FFFFFF"/>
                </a:solidFill>
                <a:latin typeface="Arimo Semi-Bold"/>
              </a:rPr>
              <a:t>Delivers tailored restaurant suggestions to cater to individual preferences.</a:t>
            </a:r>
          </a:p>
          <a:p>
            <a:pPr marL="808122" lvl="1" indent="-404061">
              <a:lnSpc>
                <a:spcPts val="5988"/>
              </a:lnSpc>
              <a:buFont typeface="Arial"/>
              <a:buChar char="•"/>
            </a:pPr>
            <a:r>
              <a:rPr lang="en-US" sz="3743" spc="48">
                <a:solidFill>
                  <a:srgbClr val="FFFFFF"/>
                </a:solidFill>
                <a:latin typeface="Arimo Semi-Bold"/>
              </a:rPr>
              <a:t>Promotes user exploration, benefiting restaurant partners' business.</a:t>
            </a:r>
          </a:p>
          <a:p>
            <a:pPr marL="808122" lvl="1" indent="-404061">
              <a:lnSpc>
                <a:spcPts val="5988"/>
              </a:lnSpc>
              <a:buFont typeface="Arial"/>
              <a:buChar char="•"/>
            </a:pPr>
            <a:r>
              <a:rPr lang="en-US" sz="3743" spc="48">
                <a:solidFill>
                  <a:srgbClr val="FFFFFF"/>
                </a:solidFill>
                <a:latin typeface="Arimo Semi-Bold"/>
              </a:rPr>
              <a:t>Cuts down user effort in discovering new dining choices.</a:t>
            </a:r>
          </a:p>
          <a:p>
            <a:pPr marL="808122" lvl="1" indent="-404061">
              <a:lnSpc>
                <a:spcPts val="5988"/>
              </a:lnSpc>
              <a:buFont typeface="Arial"/>
              <a:buChar char="•"/>
            </a:pPr>
            <a:r>
              <a:rPr lang="en-US" sz="3743" spc="48">
                <a:solidFill>
                  <a:srgbClr val="FFFFFF"/>
                </a:solidFill>
                <a:latin typeface="Arimo Semi-Bold"/>
              </a:rPr>
              <a:t>Streamlines restaurant selection, enhancing user convenience.</a:t>
            </a:r>
          </a:p>
          <a:p>
            <a:pPr marL="808122" lvl="1" indent="-404061">
              <a:lnSpc>
                <a:spcPts val="5988"/>
              </a:lnSpc>
              <a:buFont typeface="Arial"/>
              <a:buChar char="•"/>
            </a:pPr>
            <a:r>
              <a:rPr lang="en-US" sz="3743" spc="48">
                <a:solidFill>
                  <a:srgbClr val="FFFFFF"/>
                </a:solidFill>
                <a:latin typeface="Arimo Semi-Bold"/>
              </a:rPr>
              <a:t>Enhances user satisfaction and engagement.</a:t>
            </a:r>
          </a:p>
          <a:p>
            <a:pPr marL="808122" lvl="1" indent="-404061">
              <a:lnSpc>
                <a:spcPts val="5988"/>
              </a:lnSpc>
              <a:buFont typeface="Arial"/>
              <a:buChar char="•"/>
            </a:pPr>
            <a:r>
              <a:rPr lang="en-US" sz="3743" spc="48">
                <a:solidFill>
                  <a:srgbClr val="FFFFFF"/>
                </a:solidFill>
                <a:latin typeface="Arimo Semi-Bold"/>
              </a:rPr>
              <a:t>Aligns services with customer preferences and market trends.</a:t>
            </a:r>
          </a:p>
          <a:p>
            <a:pPr>
              <a:lnSpc>
                <a:spcPts val="5988"/>
              </a:lnSpc>
            </a:pPr>
            <a:endParaRPr lang="en-US" sz="3743" spc="48">
              <a:solidFill>
                <a:srgbClr val="FFFFFF"/>
              </a:solidFill>
              <a:latin typeface="Arimo Semi-Bold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780045" y="273717"/>
            <a:ext cx="2559641" cy="2621606"/>
          </a:xfrm>
          <a:custGeom>
            <a:avLst/>
            <a:gdLst/>
            <a:ahLst/>
            <a:cxnLst/>
            <a:rect l="l" t="t" r="r" b="b"/>
            <a:pathLst>
              <a:path w="2559641" h="2621606">
                <a:moveTo>
                  <a:pt x="0" y="0"/>
                </a:moveTo>
                <a:lnTo>
                  <a:pt x="2559641" y="0"/>
                </a:lnTo>
                <a:lnTo>
                  <a:pt x="2559641" y="2621606"/>
                </a:lnTo>
                <a:lnTo>
                  <a:pt x="0" y="26216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324547" y="559713"/>
            <a:ext cx="3934753" cy="2335610"/>
          </a:xfrm>
          <a:custGeom>
            <a:avLst/>
            <a:gdLst/>
            <a:ahLst/>
            <a:cxnLst/>
            <a:rect l="l" t="t" r="r" b="b"/>
            <a:pathLst>
              <a:path w="3934753" h="2335610">
                <a:moveTo>
                  <a:pt x="0" y="0"/>
                </a:moveTo>
                <a:lnTo>
                  <a:pt x="3934753" y="0"/>
                </a:lnTo>
                <a:lnTo>
                  <a:pt x="3934753" y="2335610"/>
                </a:lnTo>
                <a:lnTo>
                  <a:pt x="0" y="23356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047" r="-11047" b="-7144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503063" y="761477"/>
            <a:ext cx="8401312" cy="1847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42"/>
              </a:lnSpc>
            </a:pPr>
            <a:r>
              <a:rPr lang="en-US" sz="12202" u="sng">
                <a:solidFill>
                  <a:srgbClr val="FFFFFF"/>
                </a:solidFill>
                <a:latin typeface="Poppins Medium Bold"/>
              </a:rPr>
              <a:t>PURPOSE​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17324">
                <a:alpha val="100000"/>
              </a:srgbClr>
            </a:gs>
            <a:gs pos="100000">
              <a:srgbClr val="0E0D0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15216" y="4103842"/>
            <a:ext cx="17343176" cy="5825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6712" lvl="1" indent="-453356">
              <a:lnSpc>
                <a:spcPts val="4619"/>
              </a:lnSpc>
              <a:buFont typeface="Arial"/>
              <a:buChar char="•"/>
            </a:pPr>
            <a:r>
              <a:rPr lang="en-US" sz="4199">
                <a:solidFill>
                  <a:srgbClr val="FFFFFF"/>
                </a:solidFill>
                <a:latin typeface="Poppins Medium Bold"/>
              </a:rPr>
              <a:t>Webscrapping using Beautiful soup &amp; Selenium</a:t>
            </a:r>
          </a:p>
          <a:p>
            <a:pPr>
              <a:lnSpc>
                <a:spcPts val="4619"/>
              </a:lnSpc>
            </a:pPr>
            <a:endParaRPr lang="en-US" sz="4199">
              <a:solidFill>
                <a:srgbClr val="FFFFFF"/>
              </a:solidFill>
              <a:latin typeface="Poppins Medium Bold"/>
            </a:endParaRPr>
          </a:p>
          <a:p>
            <a:pPr marL="906712" lvl="1" indent="-453356">
              <a:lnSpc>
                <a:spcPts val="4619"/>
              </a:lnSpc>
              <a:buFont typeface="Arial"/>
              <a:buChar char="•"/>
            </a:pPr>
            <a:r>
              <a:rPr lang="en-US" sz="4199">
                <a:solidFill>
                  <a:srgbClr val="FFFFFF"/>
                </a:solidFill>
                <a:latin typeface="Poppins Medium Bold"/>
              </a:rPr>
              <a:t>Data Cleaning using Excel</a:t>
            </a:r>
          </a:p>
          <a:p>
            <a:pPr>
              <a:lnSpc>
                <a:spcPts val="4619"/>
              </a:lnSpc>
            </a:pPr>
            <a:endParaRPr lang="en-US" sz="4199">
              <a:solidFill>
                <a:srgbClr val="FFFFFF"/>
              </a:solidFill>
              <a:latin typeface="Poppins Medium Bold"/>
            </a:endParaRPr>
          </a:p>
          <a:p>
            <a:pPr marL="906712" lvl="1" indent="-453356">
              <a:lnSpc>
                <a:spcPts val="4619"/>
              </a:lnSpc>
              <a:buFont typeface="Arial"/>
              <a:buChar char="•"/>
            </a:pPr>
            <a:r>
              <a:rPr lang="en-US" sz="4199">
                <a:solidFill>
                  <a:srgbClr val="FFFFFF"/>
                </a:solidFill>
                <a:latin typeface="Poppins Medium Bold"/>
              </a:rPr>
              <a:t> Data Processing using Pandas</a:t>
            </a:r>
          </a:p>
          <a:p>
            <a:pPr>
              <a:lnSpc>
                <a:spcPts val="4619"/>
              </a:lnSpc>
            </a:pPr>
            <a:endParaRPr lang="en-US" sz="4199">
              <a:solidFill>
                <a:srgbClr val="FFFFFF"/>
              </a:solidFill>
              <a:latin typeface="Poppins Medium Bold"/>
            </a:endParaRPr>
          </a:p>
          <a:p>
            <a:pPr marL="906712" lvl="1" indent="-453356">
              <a:lnSpc>
                <a:spcPts val="4619"/>
              </a:lnSpc>
              <a:buFont typeface="Arial"/>
              <a:buChar char="•"/>
            </a:pPr>
            <a:r>
              <a:rPr lang="en-US" sz="4199">
                <a:solidFill>
                  <a:srgbClr val="FFFFFF"/>
                </a:solidFill>
                <a:latin typeface="Poppins Medium Bold"/>
              </a:rPr>
              <a:t>Model Building using Different Machine Learning Algorithms</a:t>
            </a:r>
          </a:p>
          <a:p>
            <a:pPr>
              <a:lnSpc>
                <a:spcPts val="4619"/>
              </a:lnSpc>
            </a:pPr>
            <a:endParaRPr lang="en-US" sz="4199">
              <a:solidFill>
                <a:srgbClr val="FFFFFF"/>
              </a:solidFill>
              <a:latin typeface="Poppins Medium Bold"/>
            </a:endParaRPr>
          </a:p>
          <a:p>
            <a:pPr marL="906712" lvl="1" indent="-453356">
              <a:lnSpc>
                <a:spcPts val="4619"/>
              </a:lnSpc>
              <a:buFont typeface="Arial"/>
              <a:buChar char="•"/>
            </a:pPr>
            <a:r>
              <a:rPr lang="en-US" sz="4199">
                <a:solidFill>
                  <a:srgbClr val="FFFFFF"/>
                </a:solidFill>
                <a:latin typeface="Poppins Medium Bold"/>
              </a:rPr>
              <a:t>Web Page Building using Streamlit Library and Basic CSS</a:t>
            </a:r>
          </a:p>
        </p:txBody>
      </p:sp>
      <p:sp>
        <p:nvSpPr>
          <p:cNvPr id="3" name="Freeform 3"/>
          <p:cNvSpPr/>
          <p:nvPr/>
        </p:nvSpPr>
        <p:spPr>
          <a:xfrm>
            <a:off x="14173873" y="367536"/>
            <a:ext cx="3798276" cy="3698206"/>
          </a:xfrm>
          <a:custGeom>
            <a:avLst/>
            <a:gdLst/>
            <a:ahLst/>
            <a:cxnLst/>
            <a:rect l="l" t="t" r="r" b="b"/>
            <a:pathLst>
              <a:path w="3798276" h="3698206">
                <a:moveTo>
                  <a:pt x="0" y="0"/>
                </a:moveTo>
                <a:lnTo>
                  <a:pt x="3798276" y="0"/>
                </a:lnTo>
                <a:lnTo>
                  <a:pt x="3798276" y="3698206"/>
                </a:lnTo>
                <a:lnTo>
                  <a:pt x="0" y="3698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71" b="-67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78655" y="453261"/>
            <a:ext cx="12345218" cy="24837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04"/>
              </a:lnSpc>
              <a:spcBef>
                <a:spcPct val="0"/>
              </a:spcBef>
            </a:pPr>
            <a:r>
              <a:rPr lang="en-US" sz="8822" u="sng">
                <a:solidFill>
                  <a:srgbClr val="FFFFFF"/>
                </a:solidFill>
                <a:latin typeface="Poppins Medium Bold"/>
              </a:rPr>
              <a:t>Techniques Implemented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17324">
                <a:alpha val="100000"/>
              </a:srgbClr>
            </a:gs>
            <a:gs pos="100000">
              <a:srgbClr val="0E0D0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53466" y="3351575"/>
            <a:ext cx="17612210" cy="6390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40400" lvl="1" indent="-370200" algn="just">
              <a:lnSpc>
                <a:spcPts val="5692"/>
              </a:lnSpc>
              <a:buFont typeface="Arial"/>
              <a:buChar char="•"/>
            </a:pPr>
            <a:r>
              <a:rPr lang="en-US" sz="3429">
                <a:solidFill>
                  <a:srgbClr val="FFFFFF"/>
                </a:solidFill>
                <a:latin typeface="Arimo Semi-Bold"/>
              </a:rPr>
              <a:t>Transformed Categorical data into Continuous by utilizing Label Encoder and One-Hot Encoder for effective encoding.</a:t>
            </a:r>
          </a:p>
          <a:p>
            <a:pPr algn="just">
              <a:lnSpc>
                <a:spcPts val="5692"/>
              </a:lnSpc>
            </a:pPr>
            <a:endParaRPr lang="en-US" sz="3429">
              <a:solidFill>
                <a:srgbClr val="FFFFFF"/>
              </a:solidFill>
              <a:latin typeface="Arimo Semi-Bold"/>
            </a:endParaRPr>
          </a:p>
          <a:p>
            <a:pPr marL="740400" lvl="1" indent="-370200" algn="just">
              <a:lnSpc>
                <a:spcPts val="5692"/>
              </a:lnSpc>
              <a:buFont typeface="Arial"/>
              <a:buChar char="•"/>
            </a:pPr>
            <a:r>
              <a:rPr lang="en-US" sz="3429">
                <a:solidFill>
                  <a:srgbClr val="FFFFFF"/>
                </a:solidFill>
                <a:latin typeface="Arimo Semi-Bold"/>
              </a:rPr>
              <a:t>Utilized Linear Regression,Logistic Regression and some other models to forecast the Estimated Price for an item, Location  and Cuisine  of the Restaurant.</a:t>
            </a:r>
          </a:p>
          <a:p>
            <a:pPr algn="just">
              <a:lnSpc>
                <a:spcPts val="5692"/>
              </a:lnSpc>
            </a:pPr>
            <a:endParaRPr lang="en-US" sz="3429">
              <a:solidFill>
                <a:srgbClr val="FFFFFF"/>
              </a:solidFill>
              <a:latin typeface="Arimo Semi-Bold"/>
            </a:endParaRPr>
          </a:p>
          <a:p>
            <a:pPr marL="740400" lvl="1" indent="-370200" algn="just">
              <a:lnSpc>
                <a:spcPts val="5692"/>
              </a:lnSpc>
              <a:buFont typeface="Arial"/>
              <a:buChar char="•"/>
            </a:pPr>
            <a:r>
              <a:rPr lang="en-US" sz="3429">
                <a:solidFill>
                  <a:srgbClr val="FFFFFF"/>
                </a:solidFill>
                <a:latin typeface="Arimo Semi-Bold"/>
              </a:rPr>
              <a:t>Achieved a remarkable accuracy score  with the Linear Regression, whereas the Logistic Regression Model and Random Forest exhibited a modest accuracy .</a:t>
            </a:r>
          </a:p>
        </p:txBody>
      </p:sp>
      <p:sp>
        <p:nvSpPr>
          <p:cNvPr id="3" name="Freeform 3"/>
          <p:cNvSpPr/>
          <p:nvPr/>
        </p:nvSpPr>
        <p:spPr>
          <a:xfrm>
            <a:off x="14482487" y="244493"/>
            <a:ext cx="3383190" cy="3269007"/>
          </a:xfrm>
          <a:custGeom>
            <a:avLst/>
            <a:gdLst/>
            <a:ahLst/>
            <a:cxnLst/>
            <a:rect l="l" t="t" r="r" b="b"/>
            <a:pathLst>
              <a:path w="3383190" h="3269007">
                <a:moveTo>
                  <a:pt x="0" y="0"/>
                </a:moveTo>
                <a:lnTo>
                  <a:pt x="3383190" y="0"/>
                </a:lnTo>
                <a:lnTo>
                  <a:pt x="3383190" y="3269007"/>
                </a:lnTo>
                <a:lnTo>
                  <a:pt x="0" y="32690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-439781" y="552450"/>
            <a:ext cx="15512952" cy="1504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99"/>
              </a:lnSpc>
            </a:pPr>
            <a:r>
              <a:rPr lang="en-US" sz="9999" u="sng">
                <a:solidFill>
                  <a:srgbClr val="FFFFFF"/>
                </a:solidFill>
                <a:latin typeface="Poppins Medium Bold"/>
              </a:rPr>
              <a:t>MACHINE LEARNING​​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914429" y="2260540"/>
            <a:ext cx="5605412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Poppins Medium Bold"/>
              </a:rPr>
              <a:t>(Model Building)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17324">
                <a:alpha val="100000"/>
              </a:srgbClr>
            </a:gs>
            <a:gs pos="100000">
              <a:srgbClr val="0E0D0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87349" y="2013875"/>
            <a:ext cx="16713301" cy="8143713"/>
          </a:xfrm>
          <a:custGeom>
            <a:avLst/>
            <a:gdLst/>
            <a:ahLst/>
            <a:cxnLst/>
            <a:rect l="l" t="t" r="r" b="b"/>
            <a:pathLst>
              <a:path w="16713301" h="8143713">
                <a:moveTo>
                  <a:pt x="0" y="0"/>
                </a:moveTo>
                <a:lnTo>
                  <a:pt x="16713302" y="0"/>
                </a:lnTo>
                <a:lnTo>
                  <a:pt x="16713302" y="8143714"/>
                </a:lnTo>
                <a:lnTo>
                  <a:pt x="0" y="81437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757" b="-4065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103449"/>
            <a:ext cx="15669824" cy="1524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36"/>
              </a:lnSpc>
              <a:spcBef>
                <a:spcPct val="0"/>
              </a:spcBef>
            </a:pPr>
            <a:r>
              <a:rPr lang="en-US" sz="10030" u="sng">
                <a:solidFill>
                  <a:srgbClr val="FFFFFF"/>
                </a:solidFill>
                <a:latin typeface="Fraunces Bold"/>
              </a:rPr>
              <a:t>Input From The User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17324">
                <a:alpha val="100000"/>
              </a:srgbClr>
            </a:gs>
            <a:gs pos="100000">
              <a:srgbClr val="0E0D0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4000">
            <a:off x="384778" y="225996"/>
            <a:ext cx="17518445" cy="9835008"/>
          </a:xfrm>
          <a:custGeom>
            <a:avLst/>
            <a:gdLst/>
            <a:ahLst/>
            <a:cxnLst/>
            <a:rect l="l" t="t" r="r" b="b"/>
            <a:pathLst>
              <a:path w="17518445" h="9835008">
                <a:moveTo>
                  <a:pt x="67812" y="0"/>
                </a:moveTo>
                <a:lnTo>
                  <a:pt x="17518444" y="121830"/>
                </a:lnTo>
                <a:lnTo>
                  <a:pt x="17450632" y="9835008"/>
                </a:lnTo>
                <a:lnTo>
                  <a:pt x="0" y="9713178"/>
                </a:lnTo>
                <a:lnTo>
                  <a:pt x="67812" y="0"/>
                </a:lnTo>
                <a:close/>
              </a:path>
            </a:pathLst>
          </a:custGeom>
          <a:blipFill>
            <a:blip r:embed="rId2"/>
            <a:stretch>
              <a:fillRect l="-6361" r="-20548" b="-1458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537</Words>
  <Application>Microsoft Office PowerPoint</Application>
  <PresentationFormat>Custom</PresentationFormat>
  <Paragraphs>79</Paragraphs>
  <Slides>14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Calibri</vt:lpstr>
      <vt:lpstr>Poppins Medium Bold</vt:lpstr>
      <vt:lpstr>Arimo</vt:lpstr>
      <vt:lpstr>Fraunces Bold</vt:lpstr>
      <vt:lpstr>Arimo Semi-Bold</vt:lpstr>
      <vt:lpstr>Glacial Indifference Bold</vt:lpstr>
      <vt:lpstr>Arimo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3D Elements 5G Technology Presentation</dc:title>
  <dc:creator>HP</dc:creator>
  <cp:lastModifiedBy>Anjali Bakshi</cp:lastModifiedBy>
  <cp:revision>2</cp:revision>
  <dcterms:created xsi:type="dcterms:W3CDTF">2006-08-16T00:00:00Z</dcterms:created>
  <dcterms:modified xsi:type="dcterms:W3CDTF">2023-08-11T13:07:14Z</dcterms:modified>
  <dc:identifier>DAFrJCqXzsA</dc:identifier>
</cp:coreProperties>
</file>

<file path=docProps/thumbnail.jpeg>
</file>